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1" r:id="rId4"/>
    <p:sldId id="264" r:id="rId5"/>
    <p:sldId id="256" r:id="rId6"/>
    <p:sldId id="260" r:id="rId7"/>
    <p:sldId id="259" r:id="rId8"/>
    <p:sldId id="265" r:id="rId9"/>
    <p:sldId id="266" r:id="rId10"/>
    <p:sldId id="267" r:id="rId11"/>
    <p:sldId id="268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5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6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8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5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8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9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3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325F-BE09-2146-870A-CF4156E9BCCA}" type="datetimeFigureOut">
              <a:rPr lang="en-US" smtClean="0"/>
              <a:t>09/12/15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0E213-84AC-7C47-A6F8-9ABF1E07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9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3939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Motivational Interviewing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2619"/>
            <a:ext cx="6400800" cy="3046181"/>
          </a:xfrm>
        </p:spPr>
        <p:txBody>
          <a:bodyPr>
            <a:normAutofit/>
          </a:bodyPr>
          <a:lstStyle/>
          <a:p>
            <a:pPr algn="l"/>
            <a:endParaRPr lang="en-GB" dirty="0"/>
          </a:p>
          <a:p>
            <a:r>
              <a:rPr lang="en-US" dirty="0" smtClean="0"/>
              <a:t>A tactic to overcome resistance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87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Visualisation</a:t>
            </a:r>
            <a:r>
              <a:rPr lang="en-US" dirty="0" smtClean="0"/>
              <a:t> example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case</a:t>
            </a:r>
          </a:p>
          <a:p>
            <a:pPr lvl="1"/>
            <a:r>
              <a:rPr lang="en-US" dirty="0" smtClean="0"/>
              <a:t>Pension remains – more money for holidays</a:t>
            </a:r>
          </a:p>
          <a:p>
            <a:pPr lvl="1"/>
            <a:r>
              <a:rPr lang="en-US" dirty="0" smtClean="0"/>
              <a:t>Long and happy retirement with grandchildren</a:t>
            </a:r>
          </a:p>
          <a:p>
            <a:pPr lvl="1"/>
            <a:r>
              <a:rPr lang="en-US" dirty="0" smtClean="0"/>
              <a:t>‘How would you feel if this was the case?’</a:t>
            </a:r>
          </a:p>
          <a:p>
            <a:pPr lvl="1"/>
            <a:endParaRPr lang="en-US" dirty="0"/>
          </a:p>
          <a:p>
            <a:r>
              <a:rPr lang="en-US" dirty="0" smtClean="0"/>
              <a:t>Polarity of examples helps decision making</a:t>
            </a:r>
          </a:p>
          <a:p>
            <a:r>
              <a:rPr lang="en-US" dirty="0" smtClean="0"/>
              <a:t>Positive </a:t>
            </a:r>
            <a:r>
              <a:rPr lang="en-US" dirty="0" smtClean="0"/>
              <a:t>messages </a:t>
            </a:r>
            <a:r>
              <a:rPr lang="en-US" dirty="0" smtClean="0"/>
              <a:t>tend to be preferred by the public!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35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678" y="1600200"/>
            <a:ext cx="7347122" cy="5003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SMART goals</a:t>
            </a:r>
          </a:p>
          <a:p>
            <a:r>
              <a:rPr lang="en-US" dirty="0" smtClean="0"/>
              <a:t>Use outcome goal (desired by client)</a:t>
            </a:r>
          </a:p>
          <a:p>
            <a:r>
              <a:rPr lang="en-US" dirty="0" smtClean="0"/>
              <a:t>Break outcome goal into it’s processes </a:t>
            </a:r>
          </a:p>
          <a:p>
            <a:endParaRPr lang="en-US" dirty="0"/>
          </a:p>
          <a:p>
            <a:r>
              <a:rPr lang="en-US" dirty="0" smtClean="0"/>
              <a:t>Lose 15kg’s of </a:t>
            </a:r>
            <a:r>
              <a:rPr lang="en-US" dirty="0" err="1" smtClean="0"/>
              <a:t>bodyfat</a:t>
            </a:r>
            <a:r>
              <a:rPr lang="en-US" dirty="0" smtClean="0"/>
              <a:t> within 6 months</a:t>
            </a:r>
          </a:p>
          <a:p>
            <a:pPr lvl="1"/>
            <a:r>
              <a:rPr lang="en-US" dirty="0" smtClean="0"/>
              <a:t>Education (set tasks for client to learn)</a:t>
            </a:r>
          </a:p>
          <a:p>
            <a:pPr lvl="1"/>
            <a:r>
              <a:rPr lang="en-US" dirty="0" smtClean="0"/>
              <a:t>Activity (exercise prescription FITT)</a:t>
            </a:r>
          </a:p>
          <a:p>
            <a:pPr lvl="1"/>
            <a:r>
              <a:rPr lang="en-US" dirty="0" smtClean="0"/>
              <a:t>Nutrition action plan – Must be ‘tangible’, or ‘tactical’</a:t>
            </a:r>
          </a:p>
          <a:p>
            <a:pPr lvl="1"/>
            <a:r>
              <a:rPr lang="en-US" dirty="0" smtClean="0"/>
              <a:t>All goals agreed with client, planned together, easy to achieve, initially – ‘handed on a plate’. As client moves through Psych Stages – independence encouraged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918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Useful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024"/>
            <a:ext cx="6400800" cy="4977995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Why would you want to make this change?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How might you go about this change?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What are three reasons to make the change?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Why is it important for you to make this change?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What makes you confident that you can make this change?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So what do you think you’ll do?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How will that make you feel?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8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53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Fundamental Principle: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5741"/>
            <a:ext cx="6400800" cy="3046181"/>
          </a:xfrm>
        </p:spPr>
        <p:txBody>
          <a:bodyPr>
            <a:normAutofit/>
          </a:bodyPr>
          <a:lstStyle/>
          <a:p>
            <a:pPr algn="l"/>
            <a:endParaRPr lang="en-GB" dirty="0"/>
          </a:p>
          <a:p>
            <a:r>
              <a:rPr lang="en-US" dirty="0" smtClean="0"/>
              <a:t>‘People are more likely to be convinced by what they hear themselves say’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9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66"/>
            <a:ext cx="7772400" cy="1470025"/>
          </a:xfrm>
        </p:spPr>
        <p:txBody>
          <a:bodyPr/>
          <a:lstStyle/>
          <a:p>
            <a:r>
              <a:rPr lang="en-US" dirty="0" smtClean="0"/>
              <a:t>Stages of Psychological Readiness for Change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06991"/>
            <a:ext cx="6400800" cy="509455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Pre-contemplation </a:t>
            </a:r>
            <a:r>
              <a:rPr lang="en-US" dirty="0" smtClean="0"/>
              <a:t>– client </a:t>
            </a:r>
            <a:r>
              <a:rPr lang="en-US" dirty="0"/>
              <a:t>is not ready to change. The ‘problem’ may even be considered a positive. Goal – move client to next stage</a:t>
            </a:r>
            <a:endParaRPr lang="en-GB" dirty="0"/>
          </a:p>
          <a:p>
            <a:pPr algn="l"/>
            <a:r>
              <a:rPr lang="en-US" dirty="0"/>
              <a:t> </a:t>
            </a:r>
            <a:endParaRPr lang="en-GB" dirty="0"/>
          </a:p>
          <a:p>
            <a:pPr algn="l"/>
            <a:r>
              <a:rPr lang="en-US" dirty="0"/>
              <a:t>Contemplation – ambivalence to change. The ‘problem’ may now be perceived as both ‘good’ and ‘bad</a:t>
            </a:r>
            <a:r>
              <a:rPr lang="en-US" dirty="0" smtClean="0"/>
              <a:t>’ – </a:t>
            </a:r>
            <a:r>
              <a:rPr lang="en-US" dirty="0" err="1" smtClean="0"/>
              <a:t>Behaviour</a:t>
            </a:r>
            <a:r>
              <a:rPr lang="en-US" dirty="0" smtClean="0"/>
              <a:t> v goals – identification of a discrepancy</a:t>
            </a:r>
            <a:endParaRPr lang="en-GB" dirty="0"/>
          </a:p>
          <a:p>
            <a:pPr algn="l"/>
            <a:r>
              <a:rPr lang="en-US" dirty="0"/>
              <a:t> </a:t>
            </a:r>
            <a:endParaRPr lang="en-GB" dirty="0"/>
          </a:p>
          <a:p>
            <a:pPr algn="l"/>
            <a:r>
              <a:rPr lang="en-US" dirty="0"/>
              <a:t>Preparation – Preparing to commit to change</a:t>
            </a:r>
            <a:endParaRPr lang="en-GB" dirty="0"/>
          </a:p>
          <a:p>
            <a:pPr algn="l"/>
            <a:r>
              <a:rPr lang="en-US" dirty="0"/>
              <a:t> </a:t>
            </a:r>
            <a:endParaRPr lang="en-GB" dirty="0"/>
          </a:p>
          <a:p>
            <a:pPr algn="l"/>
            <a:r>
              <a:rPr lang="en-US" dirty="0"/>
              <a:t>Action – Now </a:t>
            </a:r>
            <a:r>
              <a:rPr lang="en-US" dirty="0" err="1"/>
              <a:t>actioning</a:t>
            </a:r>
            <a:r>
              <a:rPr lang="en-US" dirty="0"/>
              <a:t> change, but needs support</a:t>
            </a:r>
            <a:endParaRPr lang="en-GB" dirty="0"/>
          </a:p>
          <a:p>
            <a:pPr algn="l"/>
            <a:r>
              <a:rPr lang="en-US" dirty="0" smtClean="0"/>
              <a:t>and </a:t>
            </a:r>
            <a:r>
              <a:rPr lang="en-US" dirty="0"/>
              <a:t>self image = </a:t>
            </a:r>
            <a:r>
              <a:rPr lang="en-US" dirty="0" smtClean="0"/>
              <a:t>Success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Stages of Psychological Readiness for Change cont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025"/>
            <a:ext cx="6400800" cy="501986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Maintenance </a:t>
            </a:r>
            <a:r>
              <a:rPr lang="en-US" dirty="0"/>
              <a:t>– Relatively independent</a:t>
            </a:r>
            <a:endParaRPr lang="en-GB" dirty="0"/>
          </a:p>
          <a:p>
            <a:pPr algn="l"/>
            <a:r>
              <a:rPr lang="en-US" dirty="0"/>
              <a:t> </a:t>
            </a:r>
            <a:endParaRPr lang="en-GB" dirty="0"/>
          </a:p>
          <a:p>
            <a:pPr algn="l"/>
            <a:r>
              <a:rPr lang="en-US" dirty="0"/>
              <a:t>Termination – Previous ‘problem’ </a:t>
            </a:r>
            <a:r>
              <a:rPr lang="en-US" dirty="0" err="1"/>
              <a:t>behaviours</a:t>
            </a:r>
            <a:r>
              <a:rPr lang="en-US" dirty="0"/>
              <a:t> are permanently changed…. Or are they?!</a:t>
            </a:r>
            <a:endParaRPr lang="en-GB" dirty="0"/>
          </a:p>
          <a:p>
            <a:pPr algn="l"/>
            <a:r>
              <a:rPr lang="en-US" dirty="0"/>
              <a:t> </a:t>
            </a:r>
            <a:endParaRPr lang="en-GB" dirty="0"/>
          </a:p>
          <a:p>
            <a:pPr algn="l"/>
            <a:r>
              <a:rPr lang="en-US" dirty="0"/>
              <a:t>Relapse – Exploration of relapse required</a:t>
            </a:r>
            <a:endParaRPr lang="en-GB" dirty="0"/>
          </a:p>
          <a:p>
            <a:pPr algn="l"/>
            <a:r>
              <a:rPr lang="en-US" dirty="0"/>
              <a:t> </a:t>
            </a:r>
            <a:endParaRPr lang="en-GB" dirty="0"/>
          </a:p>
          <a:p>
            <a:pPr algn="l"/>
            <a:r>
              <a:rPr lang="en-US" dirty="0"/>
              <a:t>Mastering of problem, change in attitude, removal of temptation and self image = </a:t>
            </a:r>
            <a:r>
              <a:rPr lang="en-US" dirty="0" smtClean="0"/>
              <a:t>Success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5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Role of Motivational Interviewing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025"/>
            <a:ext cx="6400800" cy="513152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Nurture hope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Teach skills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Educate 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Target problems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Relapse prevention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Encourage ownership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Help </a:t>
            </a:r>
            <a:r>
              <a:rPr lang="en-US" dirty="0" err="1" smtClean="0"/>
              <a:t>realise</a:t>
            </a:r>
            <a:r>
              <a:rPr lang="en-US" dirty="0" smtClean="0"/>
              <a:t> successes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Trigger positive emotion / optimism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Overcome ambivalence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Compassion / </a:t>
            </a:r>
            <a:r>
              <a:rPr lang="en-US" dirty="0" smtClean="0"/>
              <a:t>empathy</a:t>
            </a:r>
          </a:p>
          <a:p>
            <a:pPr marL="457200" indent="-457200" algn="l">
              <a:buFont typeface="Arial"/>
              <a:buChar char="•"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3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How We ‘Do’ 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025"/>
            <a:ext cx="6400800" cy="5187347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Explore core values and beliefs</a:t>
            </a:r>
            <a:endParaRPr lang="en-GB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Remove barriers (including denial)</a:t>
            </a:r>
            <a:endParaRPr lang="en-GB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Provide choice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Give advice</a:t>
            </a:r>
            <a:endParaRPr lang="en-GB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Decrease desirability</a:t>
            </a:r>
            <a:endParaRPr lang="en-GB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Practice empathy (empathy is about learning to understand – not identify with!)</a:t>
            </a:r>
            <a:endParaRPr lang="en-GB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Feedback</a:t>
            </a:r>
            <a:endParaRPr lang="en-GB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Goals</a:t>
            </a:r>
            <a:endParaRPr lang="en-GB" dirty="0" smtClean="0"/>
          </a:p>
          <a:p>
            <a:pPr marL="457200" indent="-457200" algn="l">
              <a:buFont typeface="Arial"/>
              <a:buChar char="•"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1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53"/>
            <a:ext cx="7772400" cy="1470025"/>
          </a:xfrm>
        </p:spPr>
        <p:txBody>
          <a:bodyPr/>
          <a:lstStyle/>
          <a:p>
            <a:r>
              <a:rPr lang="en-US" dirty="0" smtClean="0"/>
              <a:t>4 stages of Motivational Interviewing: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9078"/>
            <a:ext cx="6400800" cy="5206207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Engaging </a:t>
            </a:r>
            <a:r>
              <a:rPr lang="en-US" dirty="0"/>
              <a:t>– open questions / no lecturing / exploration / elaboration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Focusing – find the route cause either by directing / or client led / or both (guiding)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Evoking – affirming / positivity / </a:t>
            </a:r>
            <a:r>
              <a:rPr lang="en-US" dirty="0" err="1"/>
              <a:t>visualisation</a:t>
            </a:r>
            <a:r>
              <a:rPr lang="en-US" dirty="0"/>
              <a:t> of extremes</a:t>
            </a:r>
            <a:endParaRPr lang="en-GB" dirty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Planning – managing expectation / goals / summarizing / committing to action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1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Open Question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588" y="1581417"/>
            <a:ext cx="7319212" cy="4525963"/>
          </a:xfrm>
        </p:spPr>
        <p:txBody>
          <a:bodyPr/>
          <a:lstStyle/>
          <a:p>
            <a:r>
              <a:rPr lang="en-US" dirty="0" smtClean="0"/>
              <a:t>Tell me about your eating habits:</a:t>
            </a:r>
          </a:p>
          <a:p>
            <a:r>
              <a:rPr lang="en-US" dirty="0" smtClean="0"/>
              <a:t>Tell me about your food purchasing habits:</a:t>
            </a:r>
          </a:p>
          <a:p>
            <a:r>
              <a:rPr lang="en-US" dirty="0" smtClean="0"/>
              <a:t>Explain your kitchen routine:</a:t>
            </a:r>
          </a:p>
          <a:p>
            <a:r>
              <a:rPr lang="en-US" dirty="0" smtClean="0"/>
              <a:t>What social support is available to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7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Visualisation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3408" y="1600200"/>
            <a:ext cx="726339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Obese firefighter nearing retirement</a:t>
            </a:r>
          </a:p>
          <a:p>
            <a:r>
              <a:rPr lang="en-US" dirty="0" smtClean="0"/>
              <a:t>Must pass a fitness test or pension affected</a:t>
            </a:r>
          </a:p>
          <a:p>
            <a:r>
              <a:rPr lang="en-US" dirty="0" smtClean="0"/>
              <a:t>Pre-contemplation phase</a:t>
            </a:r>
          </a:p>
          <a:p>
            <a:endParaRPr lang="en-US" dirty="0"/>
          </a:p>
          <a:p>
            <a:r>
              <a:rPr lang="en-US" dirty="0" smtClean="0"/>
              <a:t>Worst case </a:t>
            </a:r>
          </a:p>
          <a:p>
            <a:pPr lvl="1"/>
            <a:r>
              <a:rPr lang="en-US" dirty="0" smtClean="0"/>
              <a:t>Won’t enjoy retirement</a:t>
            </a:r>
          </a:p>
          <a:p>
            <a:pPr lvl="1"/>
            <a:r>
              <a:rPr lang="en-US" dirty="0" smtClean="0"/>
              <a:t>Not fit to play with grandchildren</a:t>
            </a:r>
          </a:p>
          <a:p>
            <a:pPr lvl="1"/>
            <a:r>
              <a:rPr lang="en-US" dirty="0" smtClean="0"/>
              <a:t>Less money for retirement</a:t>
            </a:r>
          </a:p>
          <a:p>
            <a:pPr lvl="1"/>
            <a:r>
              <a:rPr lang="en-US" dirty="0" smtClean="0"/>
              <a:t>Don’t do it for the service, do it for you?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63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474</Words>
  <Application>Microsoft Macintosh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Motivational Interviewing</vt:lpstr>
      <vt:lpstr>Fundamental Principle:</vt:lpstr>
      <vt:lpstr>Stages of Psychological Readiness for Change</vt:lpstr>
      <vt:lpstr>Stages of Psychological Readiness for Change cont.</vt:lpstr>
      <vt:lpstr>Role of Motivational Interviewing</vt:lpstr>
      <vt:lpstr>How We ‘Do’ MI</vt:lpstr>
      <vt:lpstr>4 stages of Motivational Interviewing:</vt:lpstr>
      <vt:lpstr>Open Question Examples</vt:lpstr>
      <vt:lpstr>Visualisation Example</vt:lpstr>
      <vt:lpstr>Visualisation example cont.</vt:lpstr>
      <vt:lpstr>Goal Setting Examples</vt:lpstr>
      <vt:lpstr>Useful Questions</vt:lpstr>
    </vt:vector>
  </TitlesOfParts>
  <Company>Fit4Training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‘People are more likely to be convinced by what they hear themselves say’</dc:title>
  <dc:creator>Paul Bailey</dc:creator>
  <cp:lastModifiedBy>Paul Bailey</cp:lastModifiedBy>
  <cp:revision>14</cp:revision>
  <dcterms:created xsi:type="dcterms:W3CDTF">2015-11-24T09:16:48Z</dcterms:created>
  <dcterms:modified xsi:type="dcterms:W3CDTF">2015-12-09T20:06:20Z</dcterms:modified>
</cp:coreProperties>
</file>